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8F5DE-037C-452F-878A-AD51F6812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OWLS-</a:t>
            </a:r>
            <a:r>
              <a:rPr lang="en-US" b="1" dirty="0" err="1"/>
              <a:t>Winnefox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ILS Merger Exploration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0F2D3-27A4-453E-B895-A5424C37E9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to AAC, July 20, 2018</a:t>
            </a:r>
          </a:p>
        </p:txBody>
      </p:sp>
    </p:spTree>
    <p:extLst>
      <p:ext uri="{BB962C8B-B14F-4D97-AF65-F5344CB8AC3E}">
        <p14:creationId xmlns:p14="http://schemas.microsoft.com/office/powerpoint/2010/main" val="266148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57E61-8848-4C11-B5F8-092A6A01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Likely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86C6-3E48-46B3-8A59-4B392AD3A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Better customer service, particularly in communities near the system border</a:t>
            </a:r>
          </a:p>
          <a:p>
            <a:pPr lvl="0"/>
            <a:r>
              <a:rPr lang="en-US" dirty="0"/>
              <a:t>Access to a larger shared collection</a:t>
            </a:r>
          </a:p>
          <a:p>
            <a:pPr lvl="0"/>
            <a:r>
              <a:rPr lang="en-US" dirty="0"/>
              <a:t>Cost savings through the ILS contract and other efficiencies over time</a:t>
            </a:r>
          </a:p>
          <a:p>
            <a:pPr lvl="0"/>
            <a:r>
              <a:rPr lang="en-US" dirty="0"/>
              <a:t>Building relationships among libraries</a:t>
            </a:r>
          </a:p>
        </p:txBody>
      </p:sp>
    </p:spTree>
    <p:extLst>
      <p:ext uri="{BB962C8B-B14F-4D97-AF65-F5344CB8AC3E}">
        <p14:creationId xmlns:p14="http://schemas.microsoft.com/office/powerpoint/2010/main" val="42093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7D7D-2EF9-4924-BFB4-D285F56A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Likely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F122F-DDDB-4B62-9215-7CD42A070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Everything that comes with a migration AND/OR</a:t>
            </a:r>
          </a:p>
          <a:p>
            <a:pPr lvl="1"/>
            <a:r>
              <a:rPr lang="en-US" dirty="0"/>
              <a:t>Technical challenges in combining databases  </a:t>
            </a:r>
          </a:p>
          <a:p>
            <a:pPr lvl="0"/>
            <a:r>
              <a:rPr lang="en-US" dirty="0"/>
              <a:t>Compromise in reconciling different policies and procedures</a:t>
            </a:r>
          </a:p>
          <a:p>
            <a:pPr lvl="0"/>
            <a:r>
              <a:rPr lang="en-US" dirty="0"/>
              <a:t>Bridging differences in organizational culture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F5CD3-34EC-48DD-A1E1-6183ECDD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1E5B1-0778-4F00-8717-334D39351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committee recommends that we continue the exploration</a:t>
            </a:r>
          </a:p>
          <a:p>
            <a:pPr lvl="0"/>
            <a:r>
              <a:rPr lang="en-US" dirty="0"/>
              <a:t>Meeting August 22nd, 10:30-12:30, location TBD</a:t>
            </a:r>
          </a:p>
          <a:p>
            <a:pPr lvl="0"/>
            <a:r>
              <a:rPr lang="en-US" dirty="0"/>
              <a:t>Small library summit, online in early September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76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BEDF-990D-44C1-AEFE-F831FE53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7E297-8F05-446C-A1B1-34A660DF3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OWLSnet committee members</a:t>
            </a:r>
          </a:p>
          <a:p>
            <a:r>
              <a:rPr lang="en-US" dirty="0"/>
              <a:t>Peg Burington, Waupaca Area Public Library</a:t>
            </a:r>
          </a:p>
          <a:p>
            <a:r>
              <a:rPr lang="en-US" dirty="0"/>
              <a:t>Joan Denis, Oconto Falls Public Library</a:t>
            </a:r>
          </a:p>
          <a:p>
            <a:r>
              <a:rPr lang="en-US" dirty="0"/>
              <a:t>Kristie Hauer, Shawano County Library</a:t>
            </a:r>
          </a:p>
          <a:p>
            <a:r>
              <a:rPr lang="en-US" dirty="0"/>
              <a:t>Ann Hunt, New London Public Library</a:t>
            </a:r>
          </a:p>
          <a:p>
            <a:r>
              <a:rPr lang="en-US" dirty="0"/>
              <a:t>Kristin Laufenberg, Farnsworth Public Library</a:t>
            </a:r>
          </a:p>
          <a:p>
            <a:r>
              <a:rPr lang="en-US" dirty="0"/>
              <a:t>Steve Thiry, Kimberly-Little Chute Public Library</a:t>
            </a:r>
          </a:p>
        </p:txBody>
      </p:sp>
    </p:spTree>
    <p:extLst>
      <p:ext uri="{BB962C8B-B14F-4D97-AF65-F5344CB8AC3E}">
        <p14:creationId xmlns:p14="http://schemas.microsoft.com/office/powerpoint/2010/main" val="222795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AA930-096F-4547-89F5-2C9B2F87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96F0A-7A44-4ED1-B5A3-37ADC7205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2547"/>
            <a:ext cx="8596668" cy="43088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Could we merge our shared automation service, OWLSnet, with </a:t>
            </a:r>
            <a:r>
              <a:rPr lang="en-US" dirty="0" err="1"/>
              <a:t>Winnefox's</a:t>
            </a:r>
            <a:r>
              <a:rPr lang="en-US" dirty="0"/>
              <a:t> shared automation service, WALS?</a:t>
            </a:r>
          </a:p>
          <a:p>
            <a:pPr lvl="0"/>
            <a:r>
              <a:rPr lang="en-US" dirty="0"/>
              <a:t>Exploration launched in January with a memo from OWLS and </a:t>
            </a:r>
            <a:r>
              <a:rPr lang="en-US" dirty="0" err="1"/>
              <a:t>Winnefox</a:t>
            </a:r>
            <a:r>
              <a:rPr lang="en-US" dirty="0"/>
              <a:t> directors</a:t>
            </a:r>
          </a:p>
          <a:p>
            <a:pPr lvl="0"/>
            <a:r>
              <a:rPr lang="en-US" dirty="0"/>
              <a:t>Libraries from both consortia agreed a combined service would be worth exploring</a:t>
            </a:r>
          </a:p>
          <a:p>
            <a:pPr lvl="0"/>
            <a:r>
              <a:rPr lang="en-US" dirty="0"/>
              <a:t>The OWLS and </a:t>
            </a:r>
            <a:r>
              <a:rPr lang="en-US" dirty="0" err="1"/>
              <a:t>Winnefox</a:t>
            </a:r>
            <a:r>
              <a:rPr lang="en-US" dirty="0"/>
              <a:t> boards passed resolutions supporting the exploration</a:t>
            </a:r>
          </a:p>
          <a:p>
            <a:pPr lvl="0"/>
            <a:r>
              <a:rPr lang="en-US" dirty="0" err="1"/>
              <a:t>Winnefox</a:t>
            </a:r>
            <a:r>
              <a:rPr lang="en-US" dirty="0"/>
              <a:t> created a web site where documents are posted publicly: https://sites.google.com/view/samarbeid/home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"</a:t>
            </a:r>
            <a:r>
              <a:rPr lang="en-US" dirty="0" err="1"/>
              <a:t>Samarbeid</a:t>
            </a:r>
            <a:r>
              <a:rPr lang="en-US" dirty="0"/>
              <a:t>" means collaboration in Norwegian</a:t>
            </a:r>
          </a:p>
        </p:txBody>
      </p:sp>
    </p:spTree>
    <p:extLst>
      <p:ext uri="{BB962C8B-B14F-4D97-AF65-F5344CB8AC3E}">
        <p14:creationId xmlns:p14="http://schemas.microsoft.com/office/powerpoint/2010/main" val="351586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943E5-BF7F-429D-B022-CDE430E50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ILS Merger Exploration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527C-80A0-4284-8CDF-7BA1ADA06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committee was appointed consisting of 12 library directors, 6 from WALS member libraries and 6 from OWLSnet member libraries.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From the committee scope, "This committee’s mission is to diligently explore the possibilities and pitfalls of OWLSnet and WALS sharing one Integrated Library System. This committee is charged with making a final recommendation to both Systems’ boards by January 2019."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committee has held five meetings, starting in March.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554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0124-528D-4A57-92A3-CA070C06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principles and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CD7C3-E243-425A-BF80-F3CA253CB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Customer service first</a:t>
            </a:r>
          </a:p>
          <a:p>
            <a:pPr lvl="0"/>
            <a:r>
              <a:rPr lang="en-US" dirty="0"/>
              <a:t>Fair representation for all libraries</a:t>
            </a:r>
          </a:p>
          <a:p>
            <a:pPr lvl="0"/>
            <a:r>
              <a:rPr lang="en-US" dirty="0"/>
              <a:t>Balance local control and equity of resource sharing</a:t>
            </a:r>
          </a:p>
          <a:p>
            <a:pPr lvl="0"/>
            <a:r>
              <a:rPr lang="en-US" dirty="0"/>
              <a:t>Strong communication between member libraries</a:t>
            </a:r>
          </a:p>
          <a:p>
            <a:pPr lvl="0"/>
            <a:r>
              <a:rPr lang="en-US" dirty="0"/>
              <a:t>Cost effectiveness - merger should not increase library fees</a:t>
            </a:r>
          </a:p>
        </p:txBody>
      </p:sp>
    </p:spTree>
    <p:extLst>
      <p:ext uri="{BB962C8B-B14F-4D97-AF65-F5344CB8AC3E}">
        <p14:creationId xmlns:p14="http://schemas.microsoft.com/office/powerpoint/2010/main" val="12876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2A253-C0BF-4E4E-9CF0-A332791E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DA439-474E-47A4-B142-E738D49EA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Local collections should reflect local demand; strive to meet resource sharing commitment to the consortium</a:t>
            </a:r>
          </a:p>
          <a:p>
            <a:pPr lvl="0"/>
            <a:r>
              <a:rPr lang="en-US" dirty="0"/>
              <a:t>Share everything with exceptions clearly defined</a:t>
            </a:r>
          </a:p>
          <a:p>
            <a:pPr lvl="0"/>
            <a:r>
              <a:rPr lang="en-US" dirty="0"/>
              <a:t>Standardize when it positively impacts customer service, equity, or costs</a:t>
            </a:r>
          </a:p>
          <a:p>
            <a:pPr lvl="0"/>
            <a:r>
              <a:rPr lang="en-US" dirty="0"/>
              <a:t>Maintain options and flexibility at the local level for better customer service</a:t>
            </a:r>
          </a:p>
          <a:p>
            <a:pPr lvl="0"/>
            <a:r>
              <a:rPr lang="en-US" dirty="0"/>
              <a:t>High demand items (high holds) circulate freely with standardized procedures</a:t>
            </a:r>
          </a:p>
          <a:p>
            <a:pPr lvl="0"/>
            <a:r>
              <a:rPr lang="en-US" dirty="0"/>
              <a:t>Lucky Day collections permitted within parameters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Ongoing discussion: local item holds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4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3FD29-3B0B-4C22-8497-937A2979D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6E834-5DF8-41DD-829F-44C15580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Directors Council consisting of all members meets quarterly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Primary decision-making body; sets policy, procedure, and recommends budget</a:t>
            </a:r>
          </a:p>
          <a:p>
            <a:pPr lvl="0"/>
            <a:r>
              <a:rPr lang="en-US" dirty="0"/>
              <a:t>Votes pass with two-thirds majority of participating libraries and two-thirds majority of a weighted variable or formula TBD</a:t>
            </a:r>
          </a:p>
          <a:p>
            <a:pPr lvl="0"/>
            <a:r>
              <a:rPr lang="en-US" dirty="0"/>
              <a:t>Almost all decisions made by libraries vs. by system boards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792ED-FF2D-48EE-B38A-E0E69F6F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DF26F-A9B9-46F8-8F9E-A763CED2C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3652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Executive Committee, consisting of DC chair and members from all 3 systems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Sets agenda for Directors Council; calls special meetings</a:t>
            </a:r>
          </a:p>
          <a:p>
            <a:pPr lvl="0"/>
            <a:r>
              <a:rPr lang="en-US" dirty="0"/>
              <a:t>Advises ILS staff; consults on budget</a:t>
            </a:r>
          </a:p>
          <a:p>
            <a:pPr lvl="0"/>
            <a:r>
              <a:rPr lang="en-US" dirty="0"/>
              <a:t>Serves as personnel committee for consortium</a:t>
            </a:r>
          </a:p>
          <a:p>
            <a:pPr lvl="0"/>
            <a:r>
              <a:rPr lang="en-US" dirty="0"/>
              <a:t>Advises Directors Council on ILS issues</a:t>
            </a:r>
          </a:p>
          <a:p>
            <a:pPr lvl="0"/>
            <a:r>
              <a:rPr lang="en-US" dirty="0"/>
              <a:t>Arbitrates disputes</a:t>
            </a:r>
          </a:p>
          <a:p>
            <a:pPr lvl="1"/>
            <a:r>
              <a:rPr lang="en-US" dirty="0"/>
              <a:t>Appeals go to a joint committee of three system boards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6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9011E-62FF-422B-A3CA-D2EAA4E2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D068-CA77-4A75-B85D-F357243F7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Directors Council and Executive Council may establish ad hoc committees</a:t>
            </a:r>
          </a:p>
          <a:p>
            <a:r>
              <a:rPr lang="en-US" dirty="0"/>
              <a:t>Ongoing discussion of other standing committees </a:t>
            </a:r>
          </a:p>
          <a:p>
            <a:pPr lvl="1"/>
            <a:r>
              <a:rPr lang="en-US" dirty="0"/>
              <a:t>Circulation</a:t>
            </a:r>
          </a:p>
          <a:p>
            <a:pPr lvl="1"/>
            <a:r>
              <a:rPr lang="en-US" dirty="0"/>
              <a:t>Cataloging </a:t>
            </a:r>
          </a:p>
          <a:p>
            <a:pPr lvl="1"/>
            <a:r>
              <a:rPr lang="en-US" dirty="0"/>
              <a:t>Resource sharing and collection development</a:t>
            </a:r>
          </a:p>
          <a:p>
            <a:r>
              <a:rPr lang="en-US" dirty="0"/>
              <a:t>Ongoing discussion of “ownership” of the ILS.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9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7A94-9FA1-4A24-BF95-E797E908F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1124E-99BB-4460-8FF1-DC9650F53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Migration costs split 50/50 regardless of whether one or both systems are moving to a new platform</a:t>
            </a:r>
          </a:p>
          <a:p>
            <a:pPr lvl="0"/>
            <a:r>
              <a:rPr lang="en-US" dirty="0"/>
              <a:t>Cost sharing between systems or consortia will be based on ILS cost factors used by vendor</a:t>
            </a:r>
          </a:p>
          <a:p>
            <a:pPr lvl="0"/>
            <a:r>
              <a:rPr lang="en-US" dirty="0"/>
              <a:t>Consortia will continue to charge library fees according to their own formulas</a:t>
            </a:r>
          </a:p>
        </p:txBody>
      </p:sp>
    </p:spTree>
    <p:extLst>
      <p:ext uri="{BB962C8B-B14F-4D97-AF65-F5344CB8AC3E}">
        <p14:creationId xmlns:p14="http://schemas.microsoft.com/office/powerpoint/2010/main" val="1606004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600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OWLS-Winnefox  ILS Merger Exploration</vt:lpstr>
      <vt:lpstr>The Question</vt:lpstr>
      <vt:lpstr>ILS Merger Exploration Committee</vt:lpstr>
      <vt:lpstr>Guiding principles and values</vt:lpstr>
      <vt:lpstr>Resource sharing</vt:lpstr>
      <vt:lpstr>Governance</vt:lpstr>
      <vt:lpstr>Governance</vt:lpstr>
      <vt:lpstr>Governance</vt:lpstr>
      <vt:lpstr>Cost sharing</vt:lpstr>
      <vt:lpstr>Likely benefits</vt:lpstr>
      <vt:lpstr>Likely challenges</vt:lpstr>
      <vt:lpstr>Next steps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OWLS-Winnefox  ILS Merger Exploration</dc:title>
  <dc:creator>Bradley Shipps</dc:creator>
  <cp:lastModifiedBy>Amanda Lee</cp:lastModifiedBy>
  <cp:revision>3</cp:revision>
  <dcterms:created xsi:type="dcterms:W3CDTF">2018-07-20T13:42:42Z</dcterms:created>
  <dcterms:modified xsi:type="dcterms:W3CDTF">2018-07-27T21:07:32Z</dcterms:modified>
</cp:coreProperties>
</file>